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7" r:id="rId7"/>
    <p:sldId id="278" r:id="rId8"/>
    <p:sldId id="263" r:id="rId9"/>
    <p:sldId id="279" r:id="rId10"/>
    <p:sldId id="262" r:id="rId11"/>
    <p:sldId id="276" r:id="rId12"/>
    <p:sldId id="267" r:id="rId13"/>
    <p:sldId id="275" r:id="rId14"/>
  </p:sldIdLst>
  <p:sldSz cx="18288000" cy="10287000"/>
  <p:notesSz cx="6858000" cy="9144000"/>
  <p:embeddedFontLst>
    <p:embeddedFont>
      <p:font typeface="思源黑体" panose="020B0500000000000000" pitchFamily="34" charset="-128"/>
      <p:regular r:id="rId15"/>
    </p:embeddedFont>
    <p:embeddedFont>
      <p:font typeface="Aileron Heavy" pitchFamily="2" charset="0"/>
      <p:regular r:id="rId16"/>
      <p:bold r:id="rId17"/>
      <p:italic r:id="rId18"/>
      <p:boldItalic r:id="rId19"/>
    </p:embeddedFont>
    <p:embeddedFont>
      <p:font typeface="Aileron Heavy Bold" pitchFamily="2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icrosoft YaHei UI" panose="020B0503020204020204" pitchFamily="34" charset="-122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 autoAdjust="0"/>
    <p:restoredTop sz="94607" autoAdjust="0"/>
  </p:normalViewPr>
  <p:slideViewPr>
    <p:cSldViewPr>
      <p:cViewPr varScale="1">
        <p:scale>
          <a:sx n="69" d="100"/>
          <a:sy n="69" d="100"/>
        </p:scale>
        <p:origin x="232" y="640"/>
      </p:cViewPr>
      <p:guideLst>
        <p:guide orient="horz" pos="21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846875">
            <a:off x="9398464" y="6712543"/>
            <a:ext cx="16230600" cy="6991455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3" name="AutoShape 3"/>
          <p:cNvSpPr/>
          <p:nvPr/>
        </p:nvSpPr>
        <p:spPr>
          <a:xfrm>
            <a:off x="295906" y="279975"/>
            <a:ext cx="17696189" cy="972704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792691" y="3504605"/>
            <a:ext cx="14702617" cy="220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15"/>
              </a:lnSpc>
            </a:pPr>
            <a:r>
              <a:rPr lang="zh-CN" altLang="en-US" sz="13345">
                <a:solidFill>
                  <a:srgbClr val="00C2CA"/>
                </a:solidFill>
                <a:ea typeface="字由点字倔强黑 Bold"/>
              </a:rPr>
              <a:t>产品构思</a:t>
            </a:r>
            <a:r>
              <a:rPr lang="en-US" sz="13345">
                <a:solidFill>
                  <a:srgbClr val="00C2CA"/>
                </a:solidFill>
                <a:ea typeface="字由点字倔强黑 Bold"/>
              </a:rPr>
              <a:t>报告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190268" cy="47610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599583" y="7319647"/>
            <a:ext cx="3088834" cy="203776"/>
            <a:chOff x="0" y="0"/>
            <a:chExt cx="8662774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8662774" cy="69850"/>
            </a:xfrm>
            <a:custGeom>
              <a:avLst/>
              <a:gdLst/>
              <a:ahLst/>
              <a:cxnLst/>
              <a:rect l="l" t="t" r="r" b="b"/>
              <a:pathLst>
                <a:path w="8662774" h="69850">
                  <a:moveTo>
                    <a:pt x="83719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662774" y="69850"/>
                  </a:lnTo>
                  <a:lnTo>
                    <a:pt x="8662774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470940" y="5962068"/>
            <a:ext cx="5346120" cy="115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468">
                <a:solidFill>
                  <a:srgbClr val="004AAD"/>
                </a:solidFill>
                <a:latin typeface="Aileron Heavy Bold"/>
              </a:rPr>
              <a:t>2021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1399" y="2437664"/>
            <a:ext cx="1264520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53">
                <a:solidFill>
                  <a:srgbClr val="004AAD"/>
                </a:solidFill>
                <a:latin typeface="Aileron Heavy"/>
              </a:rPr>
              <a:t>PRODUCT   CONCEPTION  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12025" y="7836535"/>
            <a:ext cx="3663950" cy="570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  <a:spcBef>
                <a:spcPct val="0"/>
              </a:spcBef>
            </a:pPr>
            <a:r>
              <a:rPr lang="en-US" sz="3180">
                <a:solidFill>
                  <a:srgbClr val="00C2CA"/>
                </a:solidFill>
                <a:ea typeface="思源黑体 Bold"/>
              </a:rPr>
              <a:t>汇报:</a:t>
            </a:r>
            <a:r>
              <a:rPr lang="zh-CN" altLang="en-US" sz="3180">
                <a:solidFill>
                  <a:srgbClr val="00C2CA"/>
                </a:solidFill>
                <a:ea typeface="字由点字倔强黑 Bold"/>
                <a:sym typeface="+mn-ea"/>
              </a:rPr>
              <a:t>第三小组</a:t>
            </a:r>
            <a:endParaRPr lang="en-US" sz="3180">
              <a:solidFill>
                <a:srgbClr val="00C2CA"/>
              </a:solidFill>
              <a:ea typeface="思源黑体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3" name="AutoShape 3"/>
          <p:cNvSpPr/>
          <p:nvPr/>
        </p:nvSpPr>
        <p:spPr>
          <a:xfrm>
            <a:off x="1028700" y="-693270"/>
            <a:ext cx="6124373" cy="873457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178818" y="2884572"/>
            <a:ext cx="5824136" cy="443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5"/>
              </a:lnSpc>
            </a:pPr>
            <a:r>
              <a:rPr lang="en-US" sz="28070" dirty="0">
                <a:solidFill>
                  <a:srgbClr val="004AAD"/>
                </a:solidFill>
                <a:latin typeface="Aileron Heavy Bold"/>
              </a:rPr>
              <a:t>0</a:t>
            </a:r>
            <a:r>
              <a:rPr lang="en-US" altLang="zh-CN" sz="28070" dirty="0">
                <a:solidFill>
                  <a:srgbClr val="004AAD"/>
                </a:solidFill>
                <a:latin typeface="Aileron Heavy Bold"/>
              </a:rPr>
              <a:t>3</a:t>
            </a:r>
            <a:endParaRPr lang="en-US" sz="28070" dirty="0">
              <a:solidFill>
                <a:srgbClr val="004AAD"/>
              </a:solidFill>
              <a:latin typeface="Aileron Heavy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5400000">
            <a:off x="6025082" y="5041612"/>
            <a:ext cx="5795603" cy="203776"/>
            <a:chOff x="0" y="0"/>
            <a:chExt cx="16254029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16254030" cy="69850"/>
            </a:xfrm>
            <a:custGeom>
              <a:avLst/>
              <a:gdLst/>
              <a:ahLst/>
              <a:cxnLst/>
              <a:rect l="l" t="t" r="r" b="b"/>
              <a:pathLst>
                <a:path w="16254030" h="69850">
                  <a:moveTo>
                    <a:pt x="159631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6254030" y="69850"/>
                  </a:lnTo>
                  <a:lnTo>
                    <a:pt x="162540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2115800" y="6501024"/>
            <a:ext cx="570307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 spc="418">
                <a:solidFill>
                  <a:srgbClr val="FFFFFF"/>
                </a:solidFill>
                <a:latin typeface="思源黑体" panose="020B0400000000000000" charset="-122"/>
              </a:rPr>
              <a:t>WORK REVIEW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27216" y="980327"/>
            <a:ext cx="3032084" cy="62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20"/>
              </a:lnSpc>
            </a:pPr>
            <a:r>
              <a:rPr lang="en-US" sz="3970" spc="265">
                <a:solidFill>
                  <a:srgbClr val="FFFFFF"/>
                </a:solidFill>
                <a:latin typeface="Aileron Heavy Bold"/>
              </a:rPr>
              <a:t>2020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C4D6E87-34BE-8440-9787-E7689EF60C6B}"/>
              </a:ext>
            </a:extLst>
          </p:cNvPr>
          <p:cNvSpPr txBox="1"/>
          <p:nvPr/>
        </p:nvSpPr>
        <p:spPr>
          <a:xfrm>
            <a:off x="9986010" y="2487528"/>
            <a:ext cx="7123172" cy="358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915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FFFFFF"/>
                </a:solidFill>
                <a:ea typeface="字由点字倔强黑 Bold"/>
              </a:rPr>
              <a:t>文化传播</a:t>
            </a:r>
            <a:r>
              <a:rPr lang="zh-CN" altLang="en-US" sz="7200" dirty="0">
                <a:solidFill>
                  <a:srgbClr val="FFFFFF"/>
                </a:solidFill>
                <a:ea typeface="字由点字倔强黑 Bold"/>
              </a:rPr>
              <a:t>和中外语言学习平台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925" y="-693270"/>
            <a:ext cx="5811334" cy="933909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204" r="2702" b="10325"/>
          <a:stretch>
            <a:fillRect/>
          </a:stretch>
        </p:blipFill>
        <p:spPr>
          <a:xfrm>
            <a:off x="1028700" y="4408269"/>
            <a:ext cx="5601784" cy="42375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0575" r="6530"/>
          <a:stretch>
            <a:fillRect/>
          </a:stretch>
        </p:blipFill>
        <p:spPr>
          <a:xfrm>
            <a:off x="1028700" y="-102520"/>
            <a:ext cx="5601784" cy="45107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582726" y="3314616"/>
            <a:ext cx="10248073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en-US" sz="2400" dirty="0">
                <a:ea typeface="思源黑体" panose="020B0500000000000000" charset="-122"/>
              </a:rPr>
              <a:t>    </a:t>
            </a:r>
            <a:r>
              <a:rPr lang="en-US" sz="4000" dirty="0" err="1">
                <a:ea typeface="思源黑体" panose="020B0500000000000000" charset="-122"/>
              </a:rPr>
              <a:t>为</a:t>
            </a:r>
            <a:r>
              <a:rPr lang="zh-CN" altLang="en-US" sz="4000" dirty="0">
                <a:ea typeface="思源黑体" panose="020B0500000000000000" charset="-122"/>
              </a:rPr>
              <a:t>中国学生和在华留学生</a:t>
            </a:r>
            <a:r>
              <a:rPr lang="en-US" sz="4000" dirty="0" err="1">
                <a:ea typeface="思源黑体" panose="020B0500000000000000" charset="-122"/>
              </a:rPr>
              <a:t>提供汉</a:t>
            </a:r>
            <a:r>
              <a:rPr lang="en-US" sz="4000" dirty="0">
                <a:ea typeface="思源黑体" panose="020B0500000000000000" charset="-122"/>
              </a:rPr>
              <a:t>/</a:t>
            </a:r>
            <a:r>
              <a:rPr lang="en-US" sz="4000" dirty="0" err="1">
                <a:ea typeface="思源黑体" panose="020B0500000000000000" charset="-122"/>
              </a:rPr>
              <a:t>外语教学</a:t>
            </a:r>
            <a:r>
              <a:rPr lang="en-US" sz="4000" dirty="0">
                <a:ea typeface="思源黑体" panose="020B0500000000000000" charset="-122"/>
              </a:rPr>
              <a:t>，</a:t>
            </a:r>
            <a:r>
              <a:rPr lang="zh-CN" altLang="en-US" sz="4000" dirty="0">
                <a:ea typeface="思源黑体" panose="020B0500000000000000" charset="-122"/>
              </a:rPr>
              <a:t>促进</a:t>
            </a:r>
            <a:r>
              <a:rPr lang="en-US" sz="4000" dirty="0" err="1">
                <a:ea typeface="思源黑体" panose="020B0500000000000000" charset="-122"/>
              </a:rPr>
              <a:t>中外教育</a:t>
            </a:r>
            <a:r>
              <a:rPr lang="zh-CN" altLang="en-US" sz="4000" dirty="0">
                <a:ea typeface="思源黑体" panose="020B0500000000000000" charset="-122"/>
              </a:rPr>
              <a:t>、</a:t>
            </a:r>
            <a:r>
              <a:rPr lang="en-US" sz="4000" dirty="0" err="1">
                <a:ea typeface="思源黑体" panose="020B0500000000000000" charset="-122"/>
              </a:rPr>
              <a:t>文化</a:t>
            </a:r>
            <a:r>
              <a:rPr lang="zh-CN" altLang="en-US" sz="4000" dirty="0">
                <a:ea typeface="思源黑体" panose="020B0500000000000000" charset="-122"/>
              </a:rPr>
              <a:t>交流的合作与发展。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82438" y="914400"/>
            <a:ext cx="4022413" cy="103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90"/>
              </a:lnSpc>
              <a:spcBef>
                <a:spcPct val="0"/>
              </a:spcBef>
            </a:pPr>
            <a:r>
              <a:rPr lang="en-US" sz="6135" dirty="0" err="1">
                <a:ea typeface="字由点字倔强黑 Bold"/>
              </a:rPr>
              <a:t>产品</a:t>
            </a:r>
            <a:r>
              <a:rPr lang="zh-CN" altLang="en-US" sz="6135" dirty="0">
                <a:ea typeface="字由点字倔强黑 Bold"/>
              </a:rPr>
              <a:t>想法</a:t>
            </a:r>
          </a:p>
        </p:txBody>
      </p:sp>
      <p:sp>
        <p:nvSpPr>
          <p:cNvPr id="7" name="AutoShape 7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8" name="TextBox 8"/>
          <p:cNvSpPr txBox="1"/>
          <p:nvPr/>
        </p:nvSpPr>
        <p:spPr>
          <a:xfrm>
            <a:off x="7620000" y="2015490"/>
            <a:ext cx="4290695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107">
                <a:solidFill>
                  <a:srgbClr val="00C2CA"/>
                </a:solidFill>
                <a:latin typeface="思源黑体" panose="020B0500000000000000" charset="-122"/>
              </a:rPr>
              <a:t>PRODUCT IDEARS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7550" y="3924300"/>
            <a:ext cx="5369560" cy="198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5"/>
              </a:lnSpc>
            </a:pPr>
            <a:r>
              <a:rPr lang="en-US" sz="2400" spc="62">
                <a:solidFill>
                  <a:srgbClr val="004AAD"/>
                </a:solidFill>
                <a:ea typeface="字由点字典黑 45J" panose="00020600040101010101" charset="-122"/>
              </a:rPr>
              <a:t>花费积分邀请老师教学，积分由做题或者教导别人可得;主页放置些教学视频(如语法解析，好词好句推荐，如何六级高分通过等</a:t>
            </a:r>
            <a:r>
              <a:rPr lang="zh-CN" altLang="en-US" sz="2400" spc="62">
                <a:solidFill>
                  <a:srgbClr val="004AAD"/>
                </a:solidFill>
                <a:ea typeface="字由点字典黑 45J" panose="00020600040101010101" charset="-122"/>
              </a:rPr>
              <a:t>）。</a:t>
            </a:r>
            <a:endParaRPr lang="en-US" sz="2400" spc="62">
              <a:solidFill>
                <a:srgbClr val="004AAD"/>
              </a:solidFill>
              <a:ea typeface="字由点字典黑 45J" panose="00020600040101010101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7297420"/>
            <a:ext cx="4491990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5"/>
              </a:lnSpc>
            </a:pPr>
            <a:r>
              <a:rPr lang="en-US" sz="2400" spc="62">
                <a:solidFill>
                  <a:srgbClr val="004AAD"/>
                </a:solidFill>
                <a:ea typeface="字由点字典黑 45J" panose="00020600040101010101" charset="-122"/>
              </a:rPr>
              <a:t>平台用户通过测试都可认证</a:t>
            </a:r>
            <a:r>
              <a:rPr lang="zh-CN" altLang="en-US" sz="2400" spc="62">
                <a:solidFill>
                  <a:srgbClr val="004AAD"/>
                </a:solidFill>
                <a:ea typeface="字由点字典黑 45J" panose="00020600040101010101" charset="-122"/>
              </a:rPr>
              <a:t>。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16593694" y="6837963"/>
            <a:ext cx="1731038" cy="18317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7" name="Group 7"/>
          <p:cNvGrpSpPr/>
          <p:nvPr/>
        </p:nvGrpSpPr>
        <p:grpSpPr>
          <a:xfrm>
            <a:off x="6324857" y="1181071"/>
            <a:ext cx="15451234" cy="3503220"/>
            <a:chOff x="0" y="0"/>
            <a:chExt cx="20601646" cy="467096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26644" b="39346"/>
            <a:stretch>
              <a:fillRect/>
            </a:stretch>
          </p:blipFill>
          <p:spPr>
            <a:xfrm>
              <a:off x="0" y="0"/>
              <a:ext cx="20601646" cy="4670960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10" name="TextBox 10"/>
          <p:cNvSpPr txBox="1"/>
          <p:nvPr/>
        </p:nvSpPr>
        <p:spPr>
          <a:xfrm>
            <a:off x="685800" y="3009900"/>
            <a:ext cx="5401310" cy="690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5"/>
              </a:lnSpc>
            </a:pPr>
            <a:r>
              <a:rPr lang="en-US" sz="3205" b="1">
                <a:solidFill>
                  <a:srgbClr val="00C2CA"/>
                </a:solidFill>
              </a:rPr>
              <a:t>提供一对一汉语或外语的教学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6057" y="6441343"/>
            <a:ext cx="3938801" cy="69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>
              <a:lnSpc>
                <a:spcPts val="5385"/>
              </a:lnSpc>
              <a:buFont typeface="Arial" panose="020B0604020202020204" pitchFamily="34" charset="0"/>
              <a:buNone/>
            </a:pPr>
            <a:r>
              <a:rPr lang="en-US" sz="3205">
                <a:solidFill>
                  <a:srgbClr val="00C2CA"/>
                </a:solidFill>
                <a:ea typeface="字由点字典黑 75J" panose="00020600040101010101" charset="-122"/>
              </a:rPr>
              <a:t>教学资格认证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59895" y="6362700"/>
            <a:ext cx="5265420" cy="690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5"/>
              </a:lnSpc>
            </a:pPr>
            <a:r>
              <a:rPr lang="en-US" sz="3205">
                <a:solidFill>
                  <a:srgbClr val="00C2CA"/>
                </a:solidFill>
                <a:ea typeface="字由点字典黑 75J" panose="00020600040101010101" charset="-122"/>
              </a:rPr>
              <a:t>中国教育、文化等信息查询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67542"/>
            <a:ext cx="5738117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90"/>
              </a:lnSpc>
              <a:spcBef>
                <a:spcPct val="0"/>
              </a:spcBef>
            </a:pPr>
            <a:r>
              <a:rPr lang="zh-CN" altLang="en-US" sz="6135">
                <a:solidFill>
                  <a:srgbClr val="004AAD"/>
                </a:solidFill>
                <a:ea typeface="字由点字倔强黑 Bold"/>
              </a:rPr>
              <a:t>具体功能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056090"/>
            <a:ext cx="6070498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107">
                <a:solidFill>
                  <a:srgbClr val="00C2CA"/>
                </a:solidFill>
                <a:latin typeface="思源黑体" panose="020B0500000000000000" charset="-122"/>
              </a:rPr>
              <a:t>SPECIFIC FUNCTIONS</a:t>
            </a:r>
          </a:p>
        </p:txBody>
      </p:sp>
      <p:sp>
        <p:nvSpPr>
          <p:cNvPr id="17" name="TextBox 12"/>
          <p:cNvSpPr txBox="1"/>
          <p:nvPr/>
        </p:nvSpPr>
        <p:spPr>
          <a:xfrm>
            <a:off x="5638800" y="6362700"/>
            <a:ext cx="5754370" cy="690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5"/>
              </a:lnSpc>
            </a:pPr>
            <a:r>
              <a:rPr lang="en-US" sz="3205">
                <a:solidFill>
                  <a:srgbClr val="00C2CA"/>
                </a:solidFill>
                <a:ea typeface="字由点字典黑 75J" panose="00020600040101010101" charset="-122"/>
              </a:rPr>
              <a:t>中外语言文化交流活动组织平台</a:t>
            </a:r>
          </a:p>
        </p:txBody>
      </p:sp>
      <p:sp>
        <p:nvSpPr>
          <p:cNvPr id="18" name="TextBox 4"/>
          <p:cNvSpPr txBox="1"/>
          <p:nvPr/>
        </p:nvSpPr>
        <p:spPr>
          <a:xfrm>
            <a:off x="5715236" y="7295500"/>
            <a:ext cx="488100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5"/>
              </a:lnSpc>
            </a:pPr>
            <a:r>
              <a:rPr lang="en-US" sz="2400" spc="62">
                <a:solidFill>
                  <a:srgbClr val="004AAD"/>
                </a:solidFill>
                <a:ea typeface="字由点字典黑 45J" panose="00020600040101010101" charset="-122"/>
              </a:rPr>
              <a:t>展示近期开展的活动的信息</a:t>
            </a:r>
          </a:p>
        </p:txBody>
      </p:sp>
      <p:sp>
        <p:nvSpPr>
          <p:cNvPr id="19" name="TextBox 12"/>
          <p:cNvSpPr txBox="1"/>
          <p:nvPr/>
        </p:nvSpPr>
        <p:spPr>
          <a:xfrm>
            <a:off x="12039600" y="7505700"/>
            <a:ext cx="5265420" cy="690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5"/>
              </a:lnSpc>
            </a:pPr>
            <a:r>
              <a:rPr lang="en-US" sz="3205">
                <a:solidFill>
                  <a:srgbClr val="00C2CA"/>
                </a:solidFill>
                <a:ea typeface="字由点字典黑 75J" panose="00020600040101010101" charset="-122"/>
              </a:rPr>
              <a:t>提供部分权威学习教材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10" grpId="0"/>
      <p:bldP spid="10" grpId="1"/>
      <p:bldP spid="11" grpId="0"/>
      <p:bldP spid="11" grpId="1"/>
      <p:bldP spid="12" grpId="0"/>
      <p:bldP spid="12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846875">
            <a:off x="9398464" y="6712543"/>
            <a:ext cx="16230600" cy="6991455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3" name="AutoShape 3"/>
          <p:cNvSpPr/>
          <p:nvPr/>
        </p:nvSpPr>
        <p:spPr>
          <a:xfrm>
            <a:off x="295906" y="279975"/>
            <a:ext cx="17696189" cy="972704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4041798" y="3325972"/>
            <a:ext cx="10204405" cy="242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80"/>
              </a:lnSpc>
            </a:pPr>
            <a:r>
              <a:rPr lang="en-US" sz="15640">
                <a:solidFill>
                  <a:srgbClr val="00C2CA"/>
                </a:solidFill>
                <a:ea typeface="字由点字倔强黑 Bold"/>
              </a:rPr>
              <a:t>谢谢观看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190268" cy="47610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599583" y="7319647"/>
            <a:ext cx="3088834" cy="203776"/>
            <a:chOff x="0" y="0"/>
            <a:chExt cx="8662774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8662774" cy="69850"/>
            </a:xfrm>
            <a:custGeom>
              <a:avLst/>
              <a:gdLst/>
              <a:ahLst/>
              <a:cxnLst/>
              <a:rect l="l" t="t" r="r" b="b"/>
              <a:pathLst>
                <a:path w="8662774" h="69850">
                  <a:moveTo>
                    <a:pt x="83719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662774" y="69850"/>
                  </a:lnTo>
                  <a:lnTo>
                    <a:pt x="8662774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470940" y="5914443"/>
            <a:ext cx="5346120" cy="109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468" dirty="0">
                <a:solidFill>
                  <a:srgbClr val="004AAD"/>
                </a:solidFill>
                <a:latin typeface="Aileron Heavy Bold"/>
              </a:rPr>
              <a:t>202</a:t>
            </a:r>
            <a:r>
              <a:rPr lang="en-US" altLang="zh-CN" sz="7000" spc="468" dirty="0">
                <a:solidFill>
                  <a:srgbClr val="004AAD"/>
                </a:solidFill>
                <a:latin typeface="Aileron Heavy Bold"/>
              </a:rPr>
              <a:t>1</a:t>
            </a:r>
            <a:endParaRPr lang="en-US" sz="7000" spc="468" dirty="0">
              <a:solidFill>
                <a:srgbClr val="004AAD"/>
              </a:solidFill>
              <a:latin typeface="Aileron Heavy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24694" y="2063938"/>
            <a:ext cx="6638612" cy="95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  <a:spcBef>
                <a:spcPct val="0"/>
              </a:spcBef>
            </a:pPr>
            <a:r>
              <a:rPr lang="en-US" sz="5545" spc="83">
                <a:solidFill>
                  <a:srgbClr val="004AAD"/>
                </a:solidFill>
                <a:latin typeface="Aileron Heavy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57391" y="7775176"/>
            <a:ext cx="3373217" cy="538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  <a:spcBef>
                <a:spcPct val="0"/>
              </a:spcBef>
            </a:pPr>
            <a:r>
              <a:rPr lang="en-US" sz="3180" dirty="0" err="1">
                <a:solidFill>
                  <a:srgbClr val="00C2CA"/>
                </a:solidFill>
                <a:ea typeface="思源黑体 Bold"/>
              </a:rPr>
              <a:t>汇报人：第三小组</a:t>
            </a:r>
            <a:endParaRPr lang="en-US" sz="3180" dirty="0">
              <a:solidFill>
                <a:srgbClr val="00C2CA"/>
              </a:solidFill>
              <a:ea typeface="思源黑体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133475"/>
            <a:ext cx="2461343" cy="26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5"/>
              </a:lnSpc>
            </a:pPr>
            <a:r>
              <a:rPr lang="en-US" sz="9685">
                <a:solidFill>
                  <a:srgbClr val="004AAD"/>
                </a:solidFill>
                <a:ea typeface="字由点字倔强黑 Bold"/>
              </a:rPr>
              <a:t>目</a:t>
            </a:r>
          </a:p>
          <a:p>
            <a:pPr>
              <a:lnSpc>
                <a:spcPts val="10555"/>
              </a:lnSpc>
            </a:pPr>
            <a:r>
              <a:rPr lang="en-US" sz="9685">
                <a:solidFill>
                  <a:srgbClr val="004AAD"/>
                </a:solidFill>
                <a:ea typeface="字由点字倔强黑 Bold"/>
              </a:rPr>
              <a:t>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0015" y="2518410"/>
            <a:ext cx="7622540" cy="840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0"/>
              </a:lnSpc>
            </a:pPr>
            <a:r>
              <a:rPr lang="zh-CN" altLang="en-US" sz="3905">
                <a:solidFill>
                  <a:srgbClr val="000000"/>
                </a:solidFill>
                <a:ea typeface="思源黑体" panose="020B0400000000000000" charset="-122"/>
              </a:rPr>
              <a:t>在华留学生社区</a:t>
            </a:r>
            <a:r>
              <a:rPr lang="en-US" altLang="zh-CN" sz="3905">
                <a:solidFill>
                  <a:srgbClr val="000000"/>
                </a:solidFill>
                <a:ea typeface="思源黑体" panose="020B0400000000000000" charset="-122"/>
              </a:rPr>
              <a:t>App+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16137" y="4718327"/>
            <a:ext cx="3283995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60"/>
              </a:lnSpc>
            </a:pPr>
            <a:r>
              <a:rPr lang="en-US" sz="3905">
                <a:solidFill>
                  <a:srgbClr val="000000"/>
                </a:solidFill>
                <a:ea typeface="思源黑体" panose="020B0400000000000000" charset="-122"/>
              </a:rPr>
              <a:t>热点追踪</a:t>
            </a:r>
            <a:r>
              <a:rPr lang="zh-CN" altLang="en-US" sz="3905">
                <a:solidFill>
                  <a:srgbClr val="000000"/>
                </a:solidFill>
                <a:ea typeface="思源黑体" panose="020B0400000000000000" charset="-122"/>
              </a:rPr>
              <a:t>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0015" y="7063740"/>
            <a:ext cx="6891020" cy="840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0"/>
              </a:lnSpc>
            </a:pPr>
            <a:r>
              <a:rPr lang="zh-CN" altLang="en-US" sz="3905">
                <a:solidFill>
                  <a:srgbClr val="000000"/>
                </a:solidFill>
                <a:ea typeface="思源黑体" panose="020B0400000000000000" charset="-122"/>
              </a:rPr>
              <a:t>语言学习</a:t>
            </a:r>
            <a:r>
              <a:rPr lang="en-US" altLang="zh-CN" sz="3905">
                <a:solidFill>
                  <a:srgbClr val="000000"/>
                </a:solidFill>
                <a:ea typeface="思源黑体" panose="020B0400000000000000" charset="-122"/>
              </a:rPr>
              <a:t>&amp;</a:t>
            </a:r>
            <a:r>
              <a:rPr lang="zh-CN" altLang="en-US" sz="3905">
                <a:solidFill>
                  <a:srgbClr val="000000"/>
                </a:solidFill>
                <a:ea typeface="思源黑体" panose="020B0400000000000000" charset="-122"/>
              </a:rPr>
              <a:t>中外交流</a:t>
            </a:r>
            <a:r>
              <a:rPr lang="en-US" altLang="zh-CN" sz="3905">
                <a:solidFill>
                  <a:srgbClr val="000000"/>
                </a:solidFill>
                <a:ea typeface="思源黑体" panose="020B0400000000000000" charset="-122"/>
              </a:rPr>
              <a:t>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47706"/>
            <a:ext cx="2299082" cy="51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0"/>
              </a:lnSpc>
              <a:spcBef>
                <a:spcPct val="0"/>
              </a:spcBef>
            </a:pPr>
            <a:r>
              <a:rPr lang="en-US" sz="3030">
                <a:solidFill>
                  <a:srgbClr val="00C2CA"/>
                </a:solidFill>
                <a:latin typeface="思源黑体" panose="020B0400000000000000" charset="-122"/>
              </a:rPr>
              <a:t>CONTENT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43583" y="2388971"/>
            <a:ext cx="2270085" cy="125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0"/>
              </a:lnSpc>
            </a:pPr>
            <a:r>
              <a:rPr lang="en-US" sz="8015">
                <a:solidFill>
                  <a:srgbClr val="004AAD"/>
                </a:solidFill>
                <a:latin typeface="Aileron Heavy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43342" y="4585436"/>
            <a:ext cx="2270085" cy="125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0"/>
              </a:lnSpc>
            </a:pPr>
            <a:r>
              <a:rPr lang="en-US" sz="8015">
                <a:solidFill>
                  <a:srgbClr val="004AAD"/>
                </a:solidFill>
                <a:latin typeface="Aileron Heavy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43583" y="6898536"/>
            <a:ext cx="2270085" cy="125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0"/>
              </a:lnSpc>
            </a:pPr>
            <a:r>
              <a:rPr lang="en-US" sz="8015">
                <a:solidFill>
                  <a:srgbClr val="004AAD"/>
                </a:solidFill>
                <a:latin typeface="Aileron Heavy Bold"/>
              </a:rPr>
              <a:t>03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847509" y="5466445"/>
            <a:ext cx="5795603" cy="203776"/>
            <a:chOff x="0" y="0"/>
            <a:chExt cx="16254029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16254030" cy="69850"/>
            </a:xfrm>
            <a:custGeom>
              <a:avLst/>
              <a:gdLst/>
              <a:ahLst/>
              <a:cxnLst/>
              <a:rect l="l" t="t" r="r" b="b"/>
              <a:pathLst>
                <a:path w="16254030" h="69850">
                  <a:moveTo>
                    <a:pt x="159631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6254030" y="69850"/>
                  </a:lnTo>
                  <a:lnTo>
                    <a:pt x="1625403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4227216" y="990600"/>
            <a:ext cx="303208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20"/>
              </a:lnSpc>
            </a:pPr>
            <a:r>
              <a:rPr lang="en-US" sz="3970" spc="265">
                <a:solidFill>
                  <a:srgbClr val="00C2CA"/>
                </a:solidFill>
                <a:latin typeface="Aileron Heavy Bold"/>
              </a:rPr>
              <a:t>2021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3" name="AutoShape 3"/>
          <p:cNvSpPr/>
          <p:nvPr/>
        </p:nvSpPr>
        <p:spPr>
          <a:xfrm>
            <a:off x="1028700" y="-693270"/>
            <a:ext cx="6124373" cy="873457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302643" y="2884572"/>
            <a:ext cx="5824136" cy="436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5"/>
              </a:lnSpc>
            </a:pPr>
            <a:r>
              <a:rPr lang="en-US" sz="28070">
                <a:solidFill>
                  <a:srgbClr val="004AAD"/>
                </a:solidFill>
                <a:latin typeface="Aileron Heavy Bold"/>
              </a:rPr>
              <a:t>01</a:t>
            </a:r>
          </a:p>
        </p:txBody>
      </p:sp>
      <p:grpSp>
        <p:nvGrpSpPr>
          <p:cNvPr id="5" name="Group 5"/>
          <p:cNvGrpSpPr/>
          <p:nvPr/>
        </p:nvGrpSpPr>
        <p:grpSpPr>
          <a:xfrm rot="5400000">
            <a:off x="6025082" y="5041612"/>
            <a:ext cx="5795603" cy="203776"/>
            <a:chOff x="0" y="0"/>
            <a:chExt cx="16254029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16254030" cy="69850"/>
            </a:xfrm>
            <a:custGeom>
              <a:avLst/>
              <a:gdLst/>
              <a:ahLst/>
              <a:cxnLst/>
              <a:rect l="l" t="t" r="r" b="b"/>
              <a:pathLst>
                <a:path w="16254030" h="69850">
                  <a:moveTo>
                    <a:pt x="159631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6254030" y="69850"/>
                  </a:lnTo>
                  <a:lnTo>
                    <a:pt x="162540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362440" y="3854450"/>
            <a:ext cx="8668385" cy="840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0"/>
              </a:lnSpc>
            </a:pPr>
            <a:r>
              <a:rPr lang="zh-CN" altLang="en-US" sz="7200">
                <a:solidFill>
                  <a:schemeClr val="bg2"/>
                </a:solidFill>
                <a:ea typeface="思源黑体" panose="020B0400000000000000" charset="-122"/>
                <a:sym typeface="+mn-ea"/>
              </a:rPr>
              <a:t>在华留学生社区</a:t>
            </a:r>
            <a:r>
              <a:rPr lang="en-US" altLang="zh-CN" sz="7200">
                <a:solidFill>
                  <a:schemeClr val="bg2"/>
                </a:solidFill>
                <a:ea typeface="思源黑体" panose="020B0400000000000000" charset="-122"/>
                <a:sym typeface="+mn-ea"/>
              </a:rPr>
              <a:t>App+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82843" y="5298087"/>
            <a:ext cx="570307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 spc="418">
                <a:solidFill>
                  <a:srgbClr val="FFFFFF"/>
                </a:solidFill>
                <a:latin typeface="思源黑体" panose="020B0400000000000000" charset="-122"/>
              </a:rPr>
              <a:t>PRODUCT 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27216" y="980327"/>
            <a:ext cx="303208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20"/>
              </a:lnSpc>
            </a:pPr>
            <a:r>
              <a:rPr lang="en-US" sz="3970" spc="265">
                <a:solidFill>
                  <a:srgbClr val="00C2CA"/>
                </a:solidFill>
                <a:latin typeface="Aileron Heavy Bold"/>
              </a:rPr>
              <a:t>2021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925" y="-693270"/>
            <a:ext cx="5811334" cy="933909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204" r="2702" b="10325"/>
          <a:stretch>
            <a:fillRect/>
          </a:stretch>
        </p:blipFill>
        <p:spPr>
          <a:xfrm>
            <a:off x="1028700" y="4408269"/>
            <a:ext cx="5601784" cy="42375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0575" r="6530"/>
          <a:stretch>
            <a:fillRect/>
          </a:stretch>
        </p:blipFill>
        <p:spPr>
          <a:xfrm>
            <a:off x="1028700" y="-102520"/>
            <a:ext cx="5601784" cy="45107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582092" y="4068361"/>
            <a:ext cx="9677208" cy="273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0"/>
              </a:lnSpc>
            </a:pPr>
            <a:r>
              <a:rPr lang="zh-CN" altLang="en-US" sz="2400">
                <a:solidFill>
                  <a:srgbClr val="FFFFFF"/>
                </a:solidFill>
                <a:ea typeface="思源黑体" panose="020B0400000000000000" charset="-122"/>
              </a:rPr>
              <a:t>在华留学生在日常生活中常常会遇到语言学习、</a:t>
            </a:r>
            <a:r>
              <a:rPr lang="zh-CN" altLang="en-US" sz="2400">
                <a:solidFill>
                  <a:srgbClr val="FFFFFF"/>
                </a:solidFill>
                <a:ea typeface="思源黑体" panose="020B0400000000000000" charset="-122"/>
                <a:sym typeface="+mn-ea"/>
              </a:rPr>
              <a:t>交流</a:t>
            </a:r>
            <a:r>
              <a:rPr lang="zh-CN" altLang="en-US" sz="2400">
                <a:solidFill>
                  <a:srgbClr val="FFFFFF"/>
                </a:solidFill>
                <a:ea typeface="思源黑体" panose="020B0400000000000000" charset="-122"/>
              </a:rPr>
              <a:t>交友、学校事务沟通、寻找周边公共服务难等方面的问题。日常软件例如：百度汉语、钉钉钉、微信、美团、小红书等工具对留学生而言，面向的主要用户群体多正对国人，其功能逻辑对于留学生需要学习和适应成本。而且功能分散。目前市面上暂无一个综合性的面对留学生的服务</a:t>
            </a:r>
            <a:r>
              <a:rPr lang="en-US" altLang="zh-CN" sz="2400">
                <a:solidFill>
                  <a:srgbClr val="FFFFFF"/>
                </a:solidFill>
                <a:ea typeface="思源黑体" panose="020B0400000000000000" charset="-122"/>
              </a:rPr>
              <a:t>App</a:t>
            </a:r>
            <a:r>
              <a:rPr lang="zh-CN" altLang="en-US" sz="2400">
                <a:solidFill>
                  <a:srgbClr val="FFFFFF"/>
                </a:solidFill>
                <a:ea typeface="思源黑体" panose="020B0400000000000000" charset="-122"/>
              </a:rPr>
              <a:t>。</a:t>
            </a:r>
            <a:endParaRPr lang="en-US" sz="2400">
              <a:solidFill>
                <a:srgbClr val="FFFFFF"/>
              </a:solidFill>
              <a:ea typeface="思源黑体" panose="020B0400000000000000" charset="-122"/>
            </a:endParaRPr>
          </a:p>
          <a:p>
            <a:pPr>
              <a:lnSpc>
                <a:spcPts val="3550"/>
              </a:lnSpc>
            </a:pPr>
            <a:endParaRPr lang="en-US" sz="2400">
              <a:solidFill>
                <a:srgbClr val="FFFFFF"/>
              </a:solidFill>
              <a:ea typeface="思源黑体" panose="020B04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82438" y="914400"/>
            <a:ext cx="4022413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90"/>
              </a:lnSpc>
              <a:spcBef>
                <a:spcPct val="0"/>
              </a:spcBef>
            </a:pPr>
            <a:r>
              <a:rPr lang="zh-CN" altLang="en-US" sz="6135">
                <a:solidFill>
                  <a:srgbClr val="FFFFFF"/>
                </a:solidFill>
                <a:ea typeface="字由点字倔强黑 Bold"/>
              </a:rPr>
              <a:t>想法来源</a:t>
            </a:r>
          </a:p>
        </p:txBody>
      </p:sp>
      <p:sp>
        <p:nvSpPr>
          <p:cNvPr id="7" name="AutoShape 7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8" name="TextBox 8"/>
          <p:cNvSpPr txBox="1"/>
          <p:nvPr/>
        </p:nvSpPr>
        <p:spPr>
          <a:xfrm>
            <a:off x="7582092" y="2105249"/>
            <a:ext cx="43084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107">
                <a:solidFill>
                  <a:srgbClr val="00C2CA"/>
                </a:solidFill>
                <a:latin typeface="思源黑体" panose="020B0400000000000000" charset="-122"/>
              </a:rPr>
              <a:t>PRODUCT POSITIONING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27216" y="980327"/>
            <a:ext cx="3032084" cy="62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20"/>
              </a:lnSpc>
            </a:pPr>
            <a:r>
              <a:rPr lang="en-US" sz="3970" spc="265">
                <a:solidFill>
                  <a:srgbClr val="FFFFFF"/>
                </a:solidFill>
                <a:latin typeface="Aileron Heavy Bold"/>
              </a:rPr>
              <a:t>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0089" y="1526119"/>
            <a:ext cx="6160628" cy="99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5"/>
              </a:lnSpc>
            </a:pPr>
            <a:r>
              <a:rPr lang="zh-CN" altLang="en-US" sz="2400" spc="62">
                <a:solidFill>
                  <a:srgbClr val="004AAD"/>
                </a:solidFill>
                <a:ea typeface="字由点字典黑 45J"/>
              </a:rPr>
              <a:t>在线发帖问答交流，支持多语言翻译，</a:t>
            </a:r>
            <a:r>
              <a:rPr lang="en-US" altLang="zh-CN" sz="2400" spc="62">
                <a:solidFill>
                  <a:srgbClr val="004AAD"/>
                </a:solidFill>
                <a:ea typeface="字由点字典黑 45J"/>
              </a:rPr>
              <a:t>follow </a:t>
            </a:r>
            <a:r>
              <a:rPr lang="zh-CN" altLang="en-US" sz="2400" spc="62">
                <a:solidFill>
                  <a:srgbClr val="004AAD"/>
                </a:solidFill>
                <a:ea typeface="字由点字典黑 45J"/>
              </a:rPr>
              <a:t>订阅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5009" y="3633227"/>
            <a:ext cx="589563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865"/>
              </a:lnSpc>
              <a:spcBef>
                <a:spcPct val="0"/>
              </a:spcBef>
            </a:pPr>
            <a:r>
              <a:rPr lang="zh-CN" altLang="en-US" sz="2400" u="none" spc="62">
                <a:solidFill>
                  <a:srgbClr val="004AAD"/>
                </a:solidFill>
                <a:ea typeface="字由点字典黑 45J"/>
              </a:rPr>
              <a:t>基于</a:t>
            </a:r>
            <a:r>
              <a:rPr lang="en-US" sz="2400" u="none" spc="62">
                <a:solidFill>
                  <a:srgbClr val="004AAD"/>
                </a:solidFill>
                <a:ea typeface="字由点字典黑 45J"/>
              </a:rPr>
              <a:t>兴趣</a:t>
            </a:r>
            <a:r>
              <a:rPr lang="zh-CN" altLang="en-US" sz="2400" u="none" spc="62">
                <a:solidFill>
                  <a:srgbClr val="004AAD"/>
                </a:solidFill>
                <a:ea typeface="宋体" charset="0"/>
              </a:rPr>
              <a:t>、国家、语言</a:t>
            </a:r>
            <a:r>
              <a:rPr lang="en-US" sz="2400" u="none" spc="62">
                <a:solidFill>
                  <a:srgbClr val="004AAD"/>
                </a:solidFill>
                <a:ea typeface="字由点字典黑 45J"/>
              </a:rPr>
              <a:t>匹配</a:t>
            </a:r>
            <a:r>
              <a:rPr lang="zh-CN" altLang="en-US" sz="2400" u="none" spc="62">
                <a:solidFill>
                  <a:srgbClr val="004AAD"/>
                </a:solidFill>
                <a:ea typeface="字由点字典黑 45J"/>
              </a:rPr>
              <a:t>好友</a:t>
            </a:r>
            <a:r>
              <a:rPr lang="en-US" sz="2400" u="none" spc="62">
                <a:solidFill>
                  <a:srgbClr val="004AAD"/>
                </a:solidFill>
                <a:ea typeface="字由点字典黑 45J"/>
              </a:rPr>
              <a:t>推送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38105" y="5450205"/>
            <a:ext cx="6569075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865"/>
              </a:lnSpc>
              <a:spcBef>
                <a:spcPct val="0"/>
              </a:spcBef>
            </a:pPr>
            <a:r>
              <a:rPr lang="zh-CN" altLang="en-US" sz="2400" u="none" spc="62">
                <a:solidFill>
                  <a:srgbClr val="004AAD"/>
                </a:solidFill>
                <a:ea typeface="字由点字典黑 45J"/>
              </a:rPr>
              <a:t>整合学校</a:t>
            </a:r>
            <a:r>
              <a:rPr lang="en-US" altLang="zh-CN" sz="2400" u="none" spc="62">
                <a:solidFill>
                  <a:srgbClr val="004AAD"/>
                </a:solidFill>
                <a:ea typeface="字由点字典黑 45J"/>
              </a:rPr>
              <a:t>&amp;</a:t>
            </a:r>
            <a:r>
              <a:rPr lang="zh-CN" altLang="en-US" sz="2400" u="none" spc="62">
                <a:solidFill>
                  <a:srgbClr val="004AAD"/>
                </a:solidFill>
                <a:ea typeface="字由点字典黑 45J"/>
              </a:rPr>
              <a:t>学院事务通知，方便管理与联系</a:t>
            </a:r>
          </a:p>
        </p:txBody>
      </p:sp>
      <p:sp>
        <p:nvSpPr>
          <p:cNvPr id="5" name="AutoShape 5"/>
          <p:cNvSpPr/>
          <p:nvPr/>
        </p:nvSpPr>
        <p:spPr>
          <a:xfrm rot="5400000">
            <a:off x="5680435" y="4492265"/>
            <a:ext cx="6954834" cy="27704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6" name="AutoShape 6"/>
          <p:cNvSpPr/>
          <p:nvPr/>
        </p:nvSpPr>
        <p:spPr>
          <a:xfrm rot="5400000">
            <a:off x="5680435" y="4965468"/>
            <a:ext cx="6954834" cy="27704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9" name="AutoShape 9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10" name="TextBox 10"/>
          <p:cNvSpPr txBox="1"/>
          <p:nvPr/>
        </p:nvSpPr>
        <p:spPr>
          <a:xfrm>
            <a:off x="10290089" y="810392"/>
            <a:ext cx="310239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5"/>
              </a:lnSpc>
            </a:pPr>
            <a:r>
              <a:rPr lang="en-US" sz="3905" spc="62">
                <a:solidFill>
                  <a:srgbClr val="004AAD"/>
                </a:solidFill>
                <a:ea typeface="字由点字典黑 45J"/>
                <a:sym typeface="+mn-ea"/>
              </a:rPr>
              <a:t>问答社区</a:t>
            </a:r>
            <a:endParaRPr lang="en-US" sz="3905">
              <a:solidFill>
                <a:srgbClr val="004AAD"/>
              </a:solidFill>
              <a:ea typeface="字由点字典黑 75J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90724" y="2737370"/>
            <a:ext cx="3102395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60"/>
              </a:lnSpc>
            </a:pPr>
            <a:r>
              <a:rPr lang="en-US" sz="3905">
                <a:solidFill>
                  <a:srgbClr val="004AAD"/>
                </a:solidFill>
                <a:ea typeface="字由点字典黑 75J"/>
              </a:rPr>
              <a:t>交友圈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57704" y="4440267"/>
            <a:ext cx="3102395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60"/>
              </a:lnSpc>
            </a:pPr>
            <a:r>
              <a:rPr lang="en-US" sz="3905">
                <a:solidFill>
                  <a:srgbClr val="004AAD"/>
                </a:solidFill>
                <a:ea typeface="字由点字典黑 75J"/>
              </a:rPr>
              <a:t>学校通知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67542"/>
            <a:ext cx="4022413" cy="104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90"/>
              </a:lnSpc>
              <a:spcBef>
                <a:spcPct val="0"/>
              </a:spcBef>
            </a:pPr>
            <a:r>
              <a:rPr lang="en-US" sz="6135">
                <a:solidFill>
                  <a:srgbClr val="004AAD"/>
                </a:solidFill>
                <a:ea typeface="字由点字倔强黑 Bold"/>
              </a:rPr>
              <a:t>产品功能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056090"/>
            <a:ext cx="43084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107">
                <a:solidFill>
                  <a:srgbClr val="00C2CA"/>
                </a:solidFill>
                <a:latin typeface="思源黑体" panose="020B0400000000000000" charset="-122"/>
              </a:rPr>
              <a:t>PRODUCT FEATURES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3173730"/>
            <a:ext cx="7129780" cy="4732655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10270404" y="6312247"/>
            <a:ext cx="3102395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60"/>
              </a:lnSpc>
            </a:pPr>
            <a:r>
              <a:rPr lang="zh-CN" altLang="en-US" sz="3905">
                <a:solidFill>
                  <a:srgbClr val="004AAD"/>
                </a:solidFill>
                <a:ea typeface="字由点字典黑 75J"/>
              </a:rPr>
              <a:t>服务</a:t>
            </a:r>
            <a:r>
              <a:rPr lang="en-US" sz="3905">
                <a:solidFill>
                  <a:srgbClr val="004AAD"/>
                </a:solidFill>
                <a:ea typeface="字由点字典黑 75J"/>
              </a:rPr>
              <a:t>小工具</a:t>
            </a:r>
          </a:p>
        </p:txBody>
      </p:sp>
      <p:sp>
        <p:nvSpPr>
          <p:cNvPr id="17" name="TextBox 4"/>
          <p:cNvSpPr txBox="1"/>
          <p:nvPr/>
        </p:nvSpPr>
        <p:spPr>
          <a:xfrm>
            <a:off x="10332720" y="7266940"/>
            <a:ext cx="7033260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865"/>
              </a:lnSpc>
              <a:spcBef>
                <a:spcPct val="0"/>
              </a:spcBef>
            </a:pPr>
            <a:r>
              <a:rPr lang="zh-CN" altLang="en-US" sz="2400" u="none" spc="62">
                <a:solidFill>
                  <a:srgbClr val="004AAD"/>
                </a:solidFill>
                <a:ea typeface="字由点字典黑 45J"/>
              </a:rPr>
              <a:t>翻译工具、周边商铺、公共交通，网页，电话黄页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3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635"/>
            <a:ext cx="3491865" cy="7559040"/>
          </a:xfrm>
          <a:prstGeom prst="rect">
            <a:avLst/>
          </a:prstGeom>
        </p:spPr>
      </p:pic>
      <p:pic>
        <p:nvPicPr>
          <p:cNvPr id="3" name="图片 2" descr="IMG_31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65" y="1143635"/>
            <a:ext cx="3589655" cy="7771130"/>
          </a:xfrm>
          <a:prstGeom prst="rect">
            <a:avLst/>
          </a:prstGeom>
        </p:spPr>
      </p:pic>
      <p:pic>
        <p:nvPicPr>
          <p:cNvPr id="4" name="图片 3" descr="IMG_31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920" y="1143000"/>
            <a:ext cx="3589655" cy="7771130"/>
          </a:xfrm>
          <a:prstGeom prst="rect">
            <a:avLst/>
          </a:prstGeom>
        </p:spPr>
      </p:pic>
      <p:pic>
        <p:nvPicPr>
          <p:cNvPr id="5" name="图片 4" descr="IMG_31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460" y="1143635"/>
            <a:ext cx="3589655" cy="7770495"/>
          </a:xfrm>
          <a:prstGeom prst="rect">
            <a:avLst/>
          </a:prstGeom>
        </p:spPr>
      </p:pic>
      <p:pic>
        <p:nvPicPr>
          <p:cNvPr id="6" name="图片 5" descr="IMG_31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0725" y="1143635"/>
            <a:ext cx="359029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3" name="AutoShape 3"/>
          <p:cNvSpPr/>
          <p:nvPr/>
        </p:nvSpPr>
        <p:spPr>
          <a:xfrm>
            <a:off x="1028700" y="-693270"/>
            <a:ext cx="6124373" cy="873457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178818" y="2884572"/>
            <a:ext cx="5824136" cy="436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3"/>
              </a:lnSpc>
            </a:pPr>
            <a:r>
              <a:rPr lang="en-US" sz="28072" dirty="0">
                <a:solidFill>
                  <a:srgbClr val="004AAD"/>
                </a:solidFill>
                <a:latin typeface="Aileron Heavy Bold"/>
              </a:rPr>
              <a:t>02</a:t>
            </a:r>
          </a:p>
        </p:txBody>
      </p:sp>
      <p:grpSp>
        <p:nvGrpSpPr>
          <p:cNvPr id="5" name="Group 5"/>
          <p:cNvGrpSpPr/>
          <p:nvPr/>
        </p:nvGrpSpPr>
        <p:grpSpPr>
          <a:xfrm rot="5400000">
            <a:off x="6025082" y="5041612"/>
            <a:ext cx="5795603" cy="203776"/>
            <a:chOff x="0" y="0"/>
            <a:chExt cx="16254029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16254030" cy="69850"/>
            </a:xfrm>
            <a:custGeom>
              <a:avLst/>
              <a:gdLst/>
              <a:ahLst/>
              <a:cxnLst/>
              <a:rect l="l" t="t" r="r" b="b"/>
              <a:pathLst>
                <a:path w="16254030" h="69850">
                  <a:moveTo>
                    <a:pt x="159631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6254030" y="69850"/>
                  </a:lnTo>
                  <a:lnTo>
                    <a:pt x="162540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733948" y="3365098"/>
            <a:ext cx="6986536" cy="182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16"/>
              </a:lnSpc>
              <a:spcBef>
                <a:spcPct val="0"/>
              </a:spcBef>
            </a:pPr>
            <a:r>
              <a:rPr lang="zh-CN" altLang="en-US" sz="10654" dirty="0">
                <a:solidFill>
                  <a:schemeClr val="bg1"/>
                </a:solidFill>
                <a:ea typeface="字由点字倔强黑 Bold"/>
              </a:rPr>
              <a:t>热点追踪</a:t>
            </a:r>
            <a:endParaRPr lang="en-US" sz="10654" dirty="0">
              <a:solidFill>
                <a:schemeClr val="bg1"/>
              </a:solidFill>
              <a:ea typeface="字由点字倔强黑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33948" y="5480967"/>
            <a:ext cx="570307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altLang="zh-CN" sz="2700" spc="418" dirty="0" err="1">
                <a:solidFill>
                  <a:schemeClr val="bg1"/>
                </a:solidFill>
                <a:latin typeface="思源黑体"/>
              </a:rPr>
              <a:t>Hostpot</a:t>
            </a:r>
            <a:endParaRPr lang="en-US" sz="2700" spc="418" dirty="0">
              <a:solidFill>
                <a:schemeClr val="bg1"/>
              </a:solidFill>
              <a:latin typeface="思源黑体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27216" y="980327"/>
            <a:ext cx="3032084" cy="62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21"/>
              </a:lnSpc>
            </a:pPr>
            <a:r>
              <a:rPr lang="en-US" sz="3970" spc="265" dirty="0">
                <a:solidFill>
                  <a:srgbClr val="FFFFFF"/>
                </a:solidFill>
                <a:latin typeface="Aileron Heavy Bold"/>
              </a:rPr>
              <a:t>2021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rot="5400000">
            <a:off x="5680435" y="4492265"/>
            <a:ext cx="6954834" cy="27704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8" name="AutoShape 8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12" name="TextBox 12"/>
          <p:cNvSpPr txBox="1"/>
          <p:nvPr/>
        </p:nvSpPr>
        <p:spPr>
          <a:xfrm>
            <a:off x="1028700" y="867542"/>
            <a:ext cx="5738117" cy="104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88"/>
              </a:lnSpc>
              <a:spcBef>
                <a:spcPct val="0"/>
              </a:spcBef>
            </a:pPr>
            <a:r>
              <a:rPr lang="en-US" altLang="zh-CN" sz="6134" dirty="0">
                <a:solidFill>
                  <a:srgbClr val="004AAD"/>
                </a:solidFill>
                <a:ea typeface="字由点字倔强黑 Bold"/>
              </a:rPr>
              <a:t>Why</a:t>
            </a:r>
            <a:r>
              <a:rPr lang="zh-CN" altLang="en-US" sz="6134" dirty="0">
                <a:solidFill>
                  <a:srgbClr val="004AAD"/>
                </a:solidFill>
                <a:ea typeface="字由点字倔强黑 Bold"/>
              </a:rPr>
              <a:t>？</a:t>
            </a:r>
            <a:endParaRPr lang="en-US" sz="6134" dirty="0">
              <a:solidFill>
                <a:srgbClr val="004AAD"/>
              </a:solidFill>
              <a:ea typeface="字由点字倔强黑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2056090"/>
            <a:ext cx="4308400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zh-CN" sz="2399" spc="107" dirty="0">
                <a:solidFill>
                  <a:srgbClr val="00C2CA"/>
                </a:solidFill>
                <a:latin typeface="思源黑体"/>
              </a:rPr>
              <a:t>WHY</a:t>
            </a:r>
            <a:endParaRPr lang="en-US" sz="2399" spc="107" dirty="0">
              <a:solidFill>
                <a:srgbClr val="00C2CA"/>
              </a:solidFill>
              <a:latin typeface="思源黑体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A3884A0-F749-45F2-B1DC-AE11BDD5B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483390"/>
            <a:ext cx="8721472" cy="3125482"/>
          </a:xfrm>
          <a:prstGeom prst="rect">
            <a:avLst/>
          </a:prstGeom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6BC14099-3339-4BAA-BD9A-45C6BE272200}"/>
              </a:ext>
            </a:extLst>
          </p:cNvPr>
          <p:cNvSpPr txBox="1"/>
          <p:nvPr/>
        </p:nvSpPr>
        <p:spPr>
          <a:xfrm>
            <a:off x="9677400" y="867542"/>
            <a:ext cx="5738117" cy="104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88"/>
              </a:lnSpc>
              <a:spcBef>
                <a:spcPct val="0"/>
              </a:spcBef>
            </a:pPr>
            <a:r>
              <a:rPr lang="zh-CN" altLang="en-US" sz="6134" dirty="0">
                <a:solidFill>
                  <a:srgbClr val="004AAD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</a:t>
            </a:r>
            <a:r>
              <a:rPr lang="zh-CN" altLang="en-US" sz="6134" dirty="0">
                <a:solidFill>
                  <a:srgbClr val="004AAD"/>
                </a:solidFill>
                <a:ea typeface="字由点字倔强黑 Bold"/>
              </a:rPr>
              <a:t>功能</a:t>
            </a:r>
            <a:endParaRPr lang="en-US" sz="6134" dirty="0">
              <a:solidFill>
                <a:srgbClr val="004AAD"/>
              </a:solidFill>
              <a:ea typeface="字由点字倔强黑 Bold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AB57CE36-3292-491E-A035-684FD1EBD005}"/>
              </a:ext>
            </a:extLst>
          </p:cNvPr>
          <p:cNvSpPr txBox="1"/>
          <p:nvPr/>
        </p:nvSpPr>
        <p:spPr>
          <a:xfrm>
            <a:off x="9677400" y="2056090"/>
            <a:ext cx="4308400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zh-CN" sz="2399" spc="107" dirty="0">
                <a:solidFill>
                  <a:srgbClr val="00C2CA"/>
                </a:solidFill>
                <a:latin typeface="思源黑体"/>
              </a:rPr>
              <a:t>KEY FEATRUES</a:t>
            </a:r>
            <a:endParaRPr lang="en-US" sz="2399" spc="107" dirty="0">
              <a:solidFill>
                <a:srgbClr val="00C2CA"/>
              </a:solidFill>
              <a:latin typeface="思源黑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23D19A-6EDA-4550-8237-7C0BCF9FEDC0}"/>
              </a:ext>
            </a:extLst>
          </p:cNvPr>
          <p:cNvSpPr txBox="1"/>
          <p:nvPr/>
        </p:nvSpPr>
        <p:spPr>
          <a:xfrm>
            <a:off x="979005" y="2829909"/>
            <a:ext cx="7123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大多数新闻类仅推送实时新闻，不提供时间线热点梳理和热点订阅功能，无法满足当代喜欢吃瓜的年轻人追根溯源的需求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70D337A5-A09F-4A97-9B09-5A60A767FD6F}"/>
              </a:ext>
            </a:extLst>
          </p:cNvPr>
          <p:cNvSpPr txBox="1"/>
          <p:nvPr/>
        </p:nvSpPr>
        <p:spPr>
          <a:xfrm>
            <a:off x="979005" y="6267147"/>
            <a:ext cx="2105897" cy="92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88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004AAD"/>
                </a:solidFill>
                <a:ea typeface="字由点字倔强黑 Bold"/>
              </a:rPr>
              <a:t>目标平台</a:t>
            </a:r>
            <a:endParaRPr lang="en-US" sz="2800" dirty="0">
              <a:solidFill>
                <a:srgbClr val="004AAD"/>
              </a:solidFill>
              <a:ea typeface="字由点字倔强黑 Bold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52FC9B0A-A9D9-44BF-AEEA-9F81913F2836}"/>
              </a:ext>
            </a:extLst>
          </p:cNvPr>
          <p:cNvSpPr txBox="1"/>
          <p:nvPr/>
        </p:nvSpPr>
        <p:spPr>
          <a:xfrm>
            <a:off x="982318" y="7150459"/>
            <a:ext cx="4308400" cy="376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zh-CN" sz="1600" spc="107" dirty="0">
                <a:solidFill>
                  <a:srgbClr val="00C2CA"/>
                </a:solidFill>
                <a:latin typeface="思源黑体"/>
              </a:rPr>
              <a:t>TARGET PLATFORM </a:t>
            </a:r>
            <a:endParaRPr lang="en-US" sz="1600" spc="107" dirty="0">
              <a:solidFill>
                <a:srgbClr val="00C2CA"/>
              </a:solidFill>
              <a:latin typeface="思源黑体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A723FA-2A8E-497E-92ED-A409EA59A174}"/>
              </a:ext>
            </a:extLst>
          </p:cNvPr>
          <p:cNvSpPr txBox="1"/>
          <p:nvPr/>
        </p:nvSpPr>
        <p:spPr>
          <a:xfrm>
            <a:off x="942562" y="7888607"/>
            <a:ext cx="41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网页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微信小程序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-334587" y="9414164"/>
            <a:ext cx="18957175" cy="1745673"/>
          </a:xfrm>
          <a:prstGeom prst="rect">
            <a:avLst/>
          </a:prstGeom>
          <a:solidFill>
            <a:srgbClr val="00C2CA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856502"/>
            <a:ext cx="5738117" cy="104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88"/>
              </a:lnSpc>
              <a:spcBef>
                <a:spcPct val="0"/>
              </a:spcBef>
            </a:pPr>
            <a:r>
              <a:rPr lang="zh-CN" altLang="en-US" sz="6134" dirty="0">
                <a:solidFill>
                  <a:srgbClr val="FFFFFF"/>
                </a:solidFill>
                <a:ea typeface="字由点字倔强黑 Bold"/>
              </a:rPr>
              <a:t>竞品分析</a:t>
            </a:r>
            <a:endParaRPr lang="en-US" sz="6134" dirty="0">
              <a:solidFill>
                <a:srgbClr val="FFFFFF"/>
              </a:solidFill>
              <a:ea typeface="字由点字倔强黑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045050"/>
            <a:ext cx="43084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zh-CN" sz="2399" spc="107" dirty="0">
                <a:solidFill>
                  <a:srgbClr val="00C2CA"/>
                </a:solidFill>
                <a:latin typeface="思源黑体"/>
              </a:rPr>
              <a:t>COMPETITOR</a:t>
            </a:r>
            <a:endParaRPr lang="en-US" sz="2399" spc="107" dirty="0">
              <a:solidFill>
                <a:srgbClr val="00C2CA"/>
              </a:solidFill>
              <a:latin typeface="思源黑体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08BA941-20D1-4918-90A3-DCAE03F4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2450815"/>
            <a:ext cx="4835200" cy="47483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13D5F50-71C8-4BB8-B1C2-7F1E6A93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83" y="2450815"/>
            <a:ext cx="4920110" cy="350520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0FEC6C4-4C4B-47B7-882D-6BD2DD92C5FF}"/>
              </a:ext>
            </a:extLst>
          </p:cNvPr>
          <p:cNvSpPr txBox="1"/>
          <p:nvPr/>
        </p:nvSpPr>
        <p:spPr>
          <a:xfrm>
            <a:off x="838200" y="3490002"/>
            <a:ext cx="346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https://houxu.app/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054F320-C3CA-4D1D-A868-BF3F1C6616E6}"/>
              </a:ext>
            </a:extLst>
          </p:cNvPr>
          <p:cNvSpPr txBox="1"/>
          <p:nvPr/>
        </p:nvSpPr>
        <p:spPr>
          <a:xfrm>
            <a:off x="838200" y="29024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网页地址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8D7652-950E-45F2-B3A1-34C9954AD8B9}"/>
              </a:ext>
            </a:extLst>
          </p:cNvPr>
          <p:cNvSpPr txBox="1"/>
          <p:nvPr/>
        </p:nvSpPr>
        <p:spPr>
          <a:xfrm>
            <a:off x="8782090" y="1954215"/>
            <a:ext cx="113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热点页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DA2B53-428E-4D48-AAB2-DFE2F735CB3D}"/>
              </a:ext>
            </a:extLst>
          </p:cNvPr>
          <p:cNvSpPr txBox="1"/>
          <p:nvPr/>
        </p:nvSpPr>
        <p:spPr>
          <a:xfrm>
            <a:off x="14650807" y="19542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跟踪页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B6111DF-A46E-45D9-9D9E-1BE2C7738E1B}"/>
              </a:ext>
            </a:extLst>
          </p:cNvPr>
          <p:cNvSpPr txBox="1"/>
          <p:nvPr/>
        </p:nvSpPr>
        <p:spPr>
          <a:xfrm>
            <a:off x="822476" y="4880567"/>
            <a:ext cx="4259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3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不能订阅某一热点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D39C7C1-0055-445F-8E92-FE626EE32F92}"/>
              </a:ext>
            </a:extLst>
          </p:cNvPr>
          <p:cNvSpPr txBox="1"/>
          <p:nvPr/>
        </p:nvSpPr>
        <p:spPr>
          <a:xfrm>
            <a:off x="838200" y="5900847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sz="3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缺乏分类整理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349</Words>
  <Application>Microsoft Macintosh PowerPoint</Application>
  <PresentationFormat>自定义</PresentationFormat>
  <Paragraphs>73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Aileron Heavy</vt:lpstr>
      <vt:lpstr>Calibri</vt:lpstr>
      <vt:lpstr>Aileron Heavy Bold</vt:lpstr>
      <vt:lpstr>Arial</vt:lpstr>
      <vt:lpstr>思源黑体</vt:lpstr>
      <vt:lpstr>Microsoft YaHei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8</cp:revision>
  <dcterms:created xsi:type="dcterms:W3CDTF">2021-10-28T13:24:14Z</dcterms:created>
  <dcterms:modified xsi:type="dcterms:W3CDTF">2021-10-28T13:34:01Z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